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6"/>
  </p:sldMasterIdLst>
  <p:notesMasterIdLst>
    <p:notesMasterId r:id="rId10"/>
  </p:notesMasterIdLst>
  <p:sldIdLst>
    <p:sldId id="256" r:id="rId7"/>
    <p:sldId id="257" r:id="rId8"/>
    <p:sldId id="258" r:id="rId9"/>
  </p:sldIdLst>
  <p:sldSz cx="9144000" cy="6858000" type="screen4x3"/>
  <p:notesSz cx="6858000" cy="9144000"/>
  <p:custDataLst>
    <p:tags r:id="rId11"/>
  </p:custDataLst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6C"/>
    <a:srgbClr val="B66612"/>
    <a:srgbClr val="757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FD95A3-C9C6-4526-9A9C-9945293FB32C}" v="6" dt="2025-04-01T02:28:38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1AE75-83C6-4167-BC35-44CA9F19FAA3}" type="datetimeFigureOut">
              <a:rPr lang="en-AU" smtClean="0"/>
              <a:t>10/04/2025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D871A-ABB9-418D-ADAE-61AE2232D6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46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02560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967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9638" y="830263"/>
            <a:ext cx="1843087" cy="5283200"/>
          </a:xfrm>
        </p:spPr>
        <p:txBody>
          <a:bodyPr vert="eaVert"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830263"/>
            <a:ext cx="5381625" cy="52832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3674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377112" cy="1003300"/>
          </a:xfrm>
        </p:spPr>
        <p:txBody>
          <a:bodyPr/>
          <a:lstStyle>
            <a:lvl1pPr>
              <a:defRPr sz="3600"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377112" cy="41354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994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0" cap="none"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36936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196752"/>
            <a:ext cx="7377112" cy="792088"/>
          </a:xfrm>
        </p:spPr>
        <p:txBody>
          <a:bodyPr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978025"/>
            <a:ext cx="3611562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9575" y="1978025"/>
            <a:ext cx="3613150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2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9996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m base.jpg">
            <a:extLst>
              <a:ext uri="{FF2B5EF4-FFF2-40B4-BE49-F238E27FC236}">
                <a16:creationId xmlns:a16="http://schemas.microsoft.com/office/drawing/2014/main" id="{081654A9-90C3-793E-64A9-A6ADE27D1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567488"/>
            <a:ext cx="9159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6603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89182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1777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3478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77C204-59E6-F17F-AA7F-CB41D1751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196975"/>
            <a:ext cx="73771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F65477-C7A0-21A3-4F25-F7421EFBE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205038"/>
            <a:ext cx="73771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F3E175E4-F736-9590-DB97-B72EFDC8ED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050"/>
            <a:ext cx="89296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8F59FBBA-ACF9-A552-D08B-4119998933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545263"/>
            <a:ext cx="91440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2">
            <a:extLst>
              <a:ext uri="{FF2B5EF4-FFF2-40B4-BE49-F238E27FC236}">
                <a16:creationId xmlns:a16="http://schemas.microsoft.com/office/drawing/2014/main" id="{2B7099C8-8429-211E-89DC-885B4F070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-2260600"/>
            <a:ext cx="184150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57477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lr>
          <a:srgbClr val="757477"/>
        </a:buClr>
        <a:buFont typeface="Wingdings" panose="05000000000000000000" pitchFamily="2" charset="2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23A109-89AD-4150-3F00-54F4574E3262}"/>
              </a:ext>
            </a:extLst>
          </p:cNvPr>
          <p:cNvSpPr txBox="1"/>
          <p:nvPr/>
        </p:nvSpPr>
        <p:spPr>
          <a:xfrm>
            <a:off x="431540" y="1061718"/>
            <a:ext cx="8280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4800" dirty="0">
                <a:solidFill>
                  <a:srgbClr val="00966C"/>
                </a:solidFill>
                <a:latin typeface="Arial" charset="0"/>
                <a:ea typeface="ヒラギノ角ゴ Pro W3" charset="0"/>
              </a:rPr>
              <a:t>EMHS Board Communique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ヒラギノ角ゴ Pro W3" charset="0"/>
              </a:rPr>
              <a:t>The latest news, views, and announcements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3349AA-F9E4-D9F1-6659-603811D147FC}"/>
              </a:ext>
            </a:extLst>
          </p:cNvPr>
          <p:cNvSpPr txBox="1"/>
          <p:nvPr/>
        </p:nvSpPr>
        <p:spPr>
          <a:xfrm>
            <a:off x="107504" y="275973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This communique highlights key discussions and considerations of the EMHS Board meeting held on Tuesday 25 March 2025 at EMHS Chief Executive Office </a:t>
            </a:r>
          </a:p>
          <a:p>
            <a:endParaRPr lang="en-AU" sz="1200" dirty="0"/>
          </a:p>
          <a:p>
            <a:r>
              <a:rPr lang="en-AU" sz="1200" b="1" dirty="0"/>
              <a:t>Board Members Present:</a:t>
            </a:r>
          </a:p>
          <a:p>
            <a:endParaRPr lang="en-A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A53B6-5031-166E-9F6B-BE63F5702D93}"/>
              </a:ext>
            </a:extLst>
          </p:cNvPr>
          <p:cNvSpPr txBox="1"/>
          <p:nvPr/>
        </p:nvSpPr>
        <p:spPr>
          <a:xfrm>
            <a:off x="5148064" y="47667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March 2025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532A4B-B3A7-8F7F-6B60-E2A57FFF9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66706"/>
              </p:ext>
            </p:extLst>
          </p:nvPr>
        </p:nvGraphicFramePr>
        <p:xfrm>
          <a:off x="107504" y="3795687"/>
          <a:ext cx="3704596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2298">
                  <a:extLst>
                    <a:ext uri="{9D8B030D-6E8A-4147-A177-3AD203B41FA5}">
                      <a16:colId xmlns:a16="http://schemas.microsoft.com/office/drawing/2014/main" val="3356507527"/>
                    </a:ext>
                  </a:extLst>
                </a:gridCol>
                <a:gridCol w="1852298">
                  <a:extLst>
                    <a:ext uri="{9D8B030D-6E8A-4147-A177-3AD203B41FA5}">
                      <a16:colId xmlns:a16="http://schemas.microsoft.com/office/drawing/2014/main" val="3475018365"/>
                    </a:ext>
                  </a:extLst>
                </a:gridCol>
              </a:tblGrid>
              <a:tr h="252032"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Ms Pia Turcinov 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Board Chair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3356463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Dr Denise Glennon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Deputy Board Chair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0474051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Mr Ross Keesing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Board Member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1381198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Mr Peter Forbes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Board Member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3849194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Prof. Tracey Moroney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Board Member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7122019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Ms Vanessa Elliott 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Board Member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4440623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Mr Andrew Whitechurch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Board Member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395302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Ms Melissa Grove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dirty="0">
                          <a:solidFill>
                            <a:schemeClr val="tx1"/>
                          </a:solidFill>
                        </a:rPr>
                        <a:t>Board Member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447876"/>
                  </a:ext>
                </a:extLst>
              </a:tr>
            </a:tbl>
          </a:graphicData>
        </a:graphic>
      </p:graphicFrame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A0C6DBE-F4AB-AE8B-83D8-EFC6404F4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603" y="2670983"/>
            <a:ext cx="4281857" cy="2854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BAC09D-1058-5415-89D2-0C1622E06B9C}"/>
              </a:ext>
            </a:extLst>
          </p:cNvPr>
          <p:cNvSpPr txBox="1"/>
          <p:nvPr/>
        </p:nvSpPr>
        <p:spPr>
          <a:xfrm>
            <a:off x="3979243" y="5592663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/>
              <a:t>Left to right: Prasanna </a:t>
            </a:r>
            <a:r>
              <a:rPr lang="en-AU" sz="800" i="1" dirty="0" err="1"/>
              <a:t>Morendage</a:t>
            </a:r>
            <a:r>
              <a:rPr lang="en-AU" sz="800" i="1" dirty="0"/>
              <a:t> (Cyber Security Analyst), </a:t>
            </a:r>
            <a:r>
              <a:rPr lang="en-AU" sz="800" i="1" dirty="0" err="1"/>
              <a:t>Shurui</a:t>
            </a:r>
            <a:r>
              <a:rPr lang="en-AU" sz="800" i="1" dirty="0"/>
              <a:t> Lian (Cyber Security Analyst), Sonia Arika (Cyber Security Coordinator), Andrew Whitechurch (Board Member), Gillian Lonergan (Manager Cyber Security, Risk &amp; Compliance), Grace Hockey (A/Chief Cyber Security Officer), Melissa Grove (Board Member), Tracey Moroney (Board Member), Paul Perdichizzi (A/Manager Cyber Security Operations), Ashton Wong (Business Resilience Coordinator), Ross Keesing (Board Member).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D5D98-9B73-47D7-39D0-25140821D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41617"/>
            <a:ext cx="1627629" cy="1656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F111C-4AB6-C6B4-5FE4-94654040F213}"/>
              </a:ext>
            </a:extLst>
          </p:cNvPr>
          <p:cNvSpPr txBox="1"/>
          <p:nvPr/>
        </p:nvSpPr>
        <p:spPr>
          <a:xfrm>
            <a:off x="107506" y="2780928"/>
            <a:ext cx="41622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rgbClr val="00966C"/>
                </a:solidFill>
              </a:rPr>
              <a:t>EMHS Board Committee Reports</a:t>
            </a:r>
          </a:p>
          <a:p>
            <a:endParaRPr lang="en-AU" sz="1100" dirty="0"/>
          </a:p>
          <a:p>
            <a:r>
              <a:rPr lang="en-AU" sz="1100" b="1" dirty="0"/>
              <a:t>Board Operational Performance and Strategy: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dirty="0"/>
              <a:t>The Committee discussed EMHS Digital Strategy which includes a focus on an uplift of the Staff Intranet Hub and assessing service delivery following changes within the directorate.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dirty="0"/>
              <a:t>The Committee was provided with an update on the Electronic Medical Records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dirty="0"/>
              <a:t>Discussions around People and Culture included proactive management of aggression and violence, worker’s compensation, Aboriginal Health and the Plan for Our People.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dirty="0"/>
              <a:t>The Committee also discussed Clinical Service and Public Health Planning. </a:t>
            </a:r>
          </a:p>
          <a:p>
            <a:r>
              <a:rPr lang="en-AU" sz="1100" b="1" dirty="0"/>
              <a:t>Board Finance: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dirty="0"/>
              <a:t>The Committee discussed EMHS’ financial position and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dirty="0"/>
              <a:t>The Committee reviewed the state of the major and minor capital works projects across the organisation.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795C0-10C8-26B1-D4D3-CD9D729CCE4B}"/>
              </a:ext>
            </a:extLst>
          </p:cNvPr>
          <p:cNvSpPr txBox="1"/>
          <p:nvPr/>
        </p:nvSpPr>
        <p:spPr>
          <a:xfrm>
            <a:off x="2119608" y="761738"/>
            <a:ext cx="7024392" cy="129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100" b="1" dirty="0">
                <a:solidFill>
                  <a:srgbClr val="00966C"/>
                </a:solidFill>
                <a:latin typeface="+mn-lt"/>
                <a:ea typeface="+mn-ea"/>
              </a:rPr>
              <a:t>Board Chair – </a:t>
            </a:r>
            <a:r>
              <a:rPr lang="en-US" sz="1100" b="1" dirty="0" err="1">
                <a:solidFill>
                  <a:srgbClr val="00966C"/>
                </a:solidFill>
                <a:latin typeface="+mn-lt"/>
                <a:ea typeface="+mn-ea"/>
              </a:rPr>
              <a:t>Ms</a:t>
            </a:r>
            <a:r>
              <a:rPr lang="en-US" sz="1100" b="1" dirty="0">
                <a:solidFill>
                  <a:srgbClr val="00966C"/>
                </a:solidFill>
                <a:latin typeface="+mn-lt"/>
                <a:ea typeface="+mn-ea"/>
              </a:rPr>
              <a:t> Pia Turcinov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ea typeface="+mn-ea"/>
              </a:rPr>
              <a:t>Board Members participated in three leader rounding sessions, touring Cyber Security, Procurement and Contract Management, the Eating Disorder Specialist Service and the Innovation Hub. 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ea typeface="+mn-ea"/>
              </a:rPr>
              <a:t>The Board noted the new health related portfolios and the appointments announced by the Premier’s Office. 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ea typeface="+mn-ea"/>
              </a:rPr>
              <a:t>Several Board Members attended the EMHS 2024 Values in Action Award Ceremony.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100" dirty="0" err="1">
                <a:latin typeface="+mn-lt"/>
                <a:ea typeface="+mn-ea"/>
              </a:rPr>
              <a:t>Ms</a:t>
            </a:r>
            <a:r>
              <a:rPr lang="en-US" sz="1100" dirty="0">
                <a:latin typeface="+mn-lt"/>
                <a:ea typeface="+mn-ea"/>
              </a:rPr>
              <a:t> Turcinov and Chief Executive, Dr Lesley Bennett attended the Key Issues Meeting with the Director General to discuss various matters concerning EMHS.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3B212-E08F-6287-02C1-A70691E85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814" y="2497801"/>
            <a:ext cx="4406658" cy="2937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219ACE-4D91-71EA-9424-06888EE72522}"/>
              </a:ext>
            </a:extLst>
          </p:cNvPr>
          <p:cNvSpPr txBox="1"/>
          <p:nvPr/>
        </p:nvSpPr>
        <p:spPr>
          <a:xfrm>
            <a:off x="4413814" y="5517232"/>
            <a:ext cx="440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/>
              <a:t>Left to right: Peter Forbes (Board Member), Kirstie Kemble (Program Manager, Statewide &amp; Specialty Mental Health Services),  Denise Glennon (Board Member), Vanessa Elliott (Board Member), Linda Tierney (Service Manager EMEDSS), Rebecca Ng (Consultant Psychiatrist EMEDSS).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EB7254-9606-3687-38E8-EA7FF85139D7}"/>
              </a:ext>
            </a:extLst>
          </p:cNvPr>
          <p:cNvSpPr txBox="1"/>
          <p:nvPr/>
        </p:nvSpPr>
        <p:spPr>
          <a:xfrm>
            <a:off x="1691680" y="548680"/>
            <a:ext cx="7021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00966C"/>
                </a:solidFill>
              </a:rPr>
              <a:t>EMHS Chief Executive – Dr Lesley Bennett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Dr Bennett provided the Board with an overview of the new series of Health Executive Committee meetings for 2025.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The Board noted the progress being made on the Demand and Capacity Optimisation Program and the focus on Aged Care, system flow and Hospital in the Home beds.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Preparations for winter are underway with EMHS’ Winter Plan including streamlining pathways to Home Hospital and the possibility of repurposing existing resources.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3C629-9A2B-6802-5C90-575CEF723048}"/>
              </a:ext>
            </a:extLst>
          </p:cNvPr>
          <p:cNvSpPr txBox="1"/>
          <p:nvPr/>
        </p:nvSpPr>
        <p:spPr>
          <a:xfrm>
            <a:off x="139524" y="3861048"/>
            <a:ext cx="2703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00966C"/>
                </a:solidFill>
              </a:rPr>
              <a:t>Presentations to the Board:</a:t>
            </a:r>
            <a:endParaRPr lang="en-AU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The Board welcomed Dr Shirley Bowen Director General, Department of Health to this months’ Board Meeting to discuss matters across EMHS and WA Health.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752F94-4485-4B77-2126-9E7222610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4" y="548680"/>
            <a:ext cx="840432" cy="1267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BA9E9-31A0-6815-0077-DC8AB38B94A6}"/>
              </a:ext>
            </a:extLst>
          </p:cNvPr>
          <p:cNvSpPr txBox="1"/>
          <p:nvPr/>
        </p:nvSpPr>
        <p:spPr>
          <a:xfrm>
            <a:off x="188989" y="185795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EMHS Site Updates</a:t>
            </a:r>
          </a:p>
          <a:p>
            <a:endParaRPr lang="en-AU" sz="1200" b="1" dirty="0"/>
          </a:p>
          <a:p>
            <a:r>
              <a:rPr lang="en-AU" sz="1200" b="1" dirty="0">
                <a:solidFill>
                  <a:srgbClr val="1B2C5B"/>
                </a:solidFill>
              </a:rPr>
              <a:t>Armadale Kalamunda Group (AKG)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Service expansion and patient flow is a major focus for AKG to address demand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err="1"/>
              <a:t>eOrdering</a:t>
            </a:r>
            <a:r>
              <a:rPr lang="en-AU" sz="1200" dirty="0"/>
              <a:t> of imaging services have commenced this month at Armadale Hospital</a:t>
            </a:r>
            <a:endParaRPr lang="en-AU" sz="1200" b="1" dirty="0">
              <a:solidFill>
                <a:srgbClr val="B31F32"/>
              </a:solidFill>
            </a:endParaRPr>
          </a:p>
          <a:p>
            <a:endParaRPr lang="en-AU" sz="1200" b="1" dirty="0">
              <a:solidFill>
                <a:srgbClr val="B31F3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FC0C3-D931-81E8-E9ED-092F3859C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00" y="1952181"/>
            <a:ext cx="743743" cy="475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66F303-5801-56D3-BE5C-8F54A9AF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297" y="2019148"/>
            <a:ext cx="875566" cy="47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A1B40-7F9E-DF62-27FD-B72DCBE90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7063" y="3320645"/>
            <a:ext cx="6017948" cy="2721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FD0C1-153D-86B0-544C-0C8B2478D054}"/>
              </a:ext>
            </a:extLst>
          </p:cNvPr>
          <p:cNvSpPr txBox="1"/>
          <p:nvPr/>
        </p:nvSpPr>
        <p:spPr>
          <a:xfrm>
            <a:off x="2555776" y="6016932"/>
            <a:ext cx="686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i="1" dirty="0"/>
              <a:t>EMHS Values in Actions Winners</a:t>
            </a:r>
            <a:r>
              <a:rPr lang="en-AU" sz="800" i="1" dirty="0"/>
              <a:t>. Left to right: Nina Gao (Account Manager, Paywise), Chandima Hiyare-Hewage (A/Executive Director, Infrastructure), Hitesh Pandya (Shift Engineer), Christopher Burden (Electrician), Denzil Padua (Facilities Supervisor), Ramesh Patel (A/Shift Engineer), Graeme Edwards (Campus Facilities Manager, Armadale), Richard England (Director Facilities Management), Lesley Bennett (Chief Executive), Pia Turcinov (Board Chair). Absent: Robert Kerrigan (Assistant Operations Manager, Edgardo Garrido (Project Coordinator).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F3F98-3211-06F0-5F62-B246663C7BC2}"/>
              </a:ext>
            </a:extLst>
          </p:cNvPr>
          <p:cNvSpPr txBox="1"/>
          <p:nvPr/>
        </p:nvSpPr>
        <p:spPr>
          <a:xfrm>
            <a:off x="4252702" y="2145299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B31F32"/>
                </a:solidFill>
              </a:rPr>
              <a:t>Royal Perth Bentley Group (RPBG)</a:t>
            </a:r>
            <a:endParaRPr lang="en-A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Bentley Hospital is on track for the roll out of Digital Medical Records this month.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Accreditation preparation is currently underway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843979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MHS - Standard Powerpoint M160622010">
  <a:themeElements>
    <a:clrScheme name="DoH Ochre PMS 1605 2014">
      <a:dk1>
        <a:srgbClr val="000000"/>
      </a:dk1>
      <a:lt1>
        <a:srgbClr val="FFFFFF"/>
      </a:lt1>
      <a:dk2>
        <a:srgbClr val="464E56"/>
      </a:dk2>
      <a:lt2>
        <a:srgbClr val="FFFFFF"/>
      </a:lt2>
      <a:accent1>
        <a:srgbClr val="8F4624"/>
      </a:accent1>
      <a:accent2>
        <a:srgbClr val="8F4624"/>
      </a:accent2>
      <a:accent3>
        <a:srgbClr val="8F4624"/>
      </a:accent3>
      <a:accent4>
        <a:srgbClr val="8F4624"/>
      </a:accent4>
      <a:accent5>
        <a:srgbClr val="8F4624"/>
      </a:accent5>
      <a:accent6>
        <a:srgbClr val="8F4624"/>
      </a:accent6>
      <a:hlink>
        <a:srgbClr val="095489"/>
      </a:hlink>
      <a:folHlink>
        <a:srgbClr val="095489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4B8D"/>
        </a:dk2>
        <a:lt2>
          <a:srgbClr val="757477"/>
        </a:lt2>
        <a:accent1>
          <a:srgbClr val="004B8D"/>
        </a:accent1>
        <a:accent2>
          <a:srgbClr val="004B8D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00437F"/>
        </a:accent6>
        <a:hlink>
          <a:srgbClr val="004B8D"/>
        </a:hlink>
        <a:folHlink>
          <a:srgbClr val="7574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hs-powerpoint-standard-size-template  -  Compatibility Mode" id="{557E9D43-EB7D-4656-B16B-C4215539876E}" vid="{4C6A8790-5566-46F7-94A0-86A7A3A83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A146C65D1524EA13E2107BDA299EE" ma:contentTypeVersion="1" ma:contentTypeDescription="Create a new document." ma:contentTypeScope="" ma:versionID="a07be172130ccaaba9df98d6b0beb1e4">
  <xsd:schema xmlns:xsd="http://www.w3.org/2001/XMLSchema" xmlns:xs="http://www.w3.org/2001/XMLSchema" xmlns:p="http://schemas.microsoft.com/office/2006/metadata/properties" xmlns:ns1="http://schemas.microsoft.com/sharepoint/v3" xmlns:ns2="ba35f371-8a92-404a-a15b-507ff00a0c81" targetNamespace="http://schemas.microsoft.com/office/2006/metadata/properties" ma:root="true" ma:fieldsID="d8f423b527cf69b92544370981b2cacf" ns1:_="" ns2:_="">
    <xsd:import namespace="http://schemas.microsoft.com/sharepoint/v3"/>
    <xsd:import namespace="ba35f371-8a92-404a-a15b-507ff00a0c8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5f371-8a92-404a-a15b-507ff00a0c81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65076-AEDB-4723-A448-95E97B298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35f371-8a92-404a-a15b-507ff00a0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E83AC1-F815-47E0-8AE3-6E01E844536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1C1ADA3-FD37-42A7-9AF5-9A6783D0E2E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183A956-42DC-4F84-B194-75FAA2316E16}">
  <ds:schemaRefs>
    <ds:schemaRef ds:uri="ba35f371-8a92-404a-a15b-507ff00a0c8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E0AC1F4F-B6CD-4A95-885A-8DCF293A13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700</Words>
  <Application>Microsoft Office PowerPoint</Application>
  <PresentationFormat>On-screen Show (4:3)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EMHS - Standard Powerpoint M160622010</vt:lpstr>
      <vt:lpstr>PowerPoint Presentation</vt:lpstr>
      <vt:lpstr>PowerPoint Presentation</vt:lpstr>
      <vt:lpstr>PowerPoint Presentation</vt:lpstr>
    </vt:vector>
  </TitlesOfParts>
  <Company>WA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enter title</dc:title>
  <dc:subject>Ochre PowerPoint template to meet Style Guide requirements</dc:subject>
  <dc:creator>Letizia, Michelle</dc:creator>
  <cp:keywords>powerpoint, power point, template, style guide</cp:keywords>
  <cp:lastModifiedBy>Rickard, Danica</cp:lastModifiedBy>
  <cp:revision>62</cp:revision>
  <dcterms:created xsi:type="dcterms:W3CDTF">2016-02-03T01:48:34Z</dcterms:created>
  <dcterms:modified xsi:type="dcterms:W3CDTF">2025-04-10T07:48:10Z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Order">
    <vt:lpwstr>13100.0000000000</vt:lpwstr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_dlc_DocId">
    <vt:lpwstr>SQ6456MP7KWJ-25-214</vt:lpwstr>
  </property>
  <property fmtid="{D5CDD505-2E9C-101B-9397-08002B2CF9AE}" pid="7" name="_dlc_DocIdItemGuid">
    <vt:lpwstr>5629193d-497c-4a7d-99b5-9d4ffcd6f130</vt:lpwstr>
  </property>
  <property fmtid="{D5CDD505-2E9C-101B-9397-08002B2CF9AE}" pid="8" name="_dlc_DocIdUrl">
    <vt:lpwstr>https://emhs-healthpoint.hdwa.health.wa.gov.au/directory/Communications/_layouts/DocIdRedir.aspx?ID=SQ6456MP7KWJ-25-214, SQ6456MP7KWJ-25-214</vt:lpwstr>
  </property>
  <property fmtid="{D5CDD505-2E9C-101B-9397-08002B2CF9AE}" pid="9" name="ArticulateGUID">
    <vt:lpwstr>9118A8FE-E49B-482E-A903-5373A726A6B0</vt:lpwstr>
  </property>
  <property fmtid="{D5CDD505-2E9C-101B-9397-08002B2CF9AE}" pid="10" name="ArticulatePath">
    <vt:lpwstr>https://emhs-healthpoint.hdwa.health.wa.gov.au/directory/Communications/Documents/Templates/EMHS Templates/emhs-powerpoint-standard-size-template</vt:lpwstr>
  </property>
</Properties>
</file>